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Roboto Bold" charset="1" panose="02000000000000000000"/>
      <p:regular r:id="rId16"/>
    </p:embeddedFont>
    <p:embeddedFont>
      <p:font typeface="Roboto" charset="1" panose="02000000000000000000"/>
      <p:regular r:id="rId17"/>
    </p:embeddedFont>
    <p:embeddedFont>
      <p:font typeface="Canva Sans Bold" charset="1" panose="020B0803030501040103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2.png" Type="http://schemas.openxmlformats.org/officeDocument/2006/relationships/image"/><Relationship Id="rId7" Target="../media/image1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5062" r="-21816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37365" y="1028700"/>
            <a:ext cx="7284402" cy="3944237"/>
          </a:xfrm>
          <a:custGeom>
            <a:avLst/>
            <a:gdLst/>
            <a:ahLst/>
            <a:cxnLst/>
            <a:rect r="r" b="b" t="t" l="l"/>
            <a:pathLst>
              <a:path h="3944237" w="7284402">
                <a:moveTo>
                  <a:pt x="0" y="0"/>
                </a:moveTo>
                <a:lnTo>
                  <a:pt x="7284402" y="0"/>
                </a:lnTo>
                <a:lnTo>
                  <a:pt x="7284402" y="3944237"/>
                </a:lnTo>
                <a:lnTo>
                  <a:pt x="0" y="39442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009761" y="5181600"/>
            <a:ext cx="8609757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b="true" sz="5000" spc="295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YOUR TRUSTED HIRING PARTNER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937365" y="6885586"/>
            <a:ext cx="6705795" cy="7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36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Helping Companies Find the Right Talent, Faster!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803274" y="5832211"/>
            <a:ext cx="681067" cy="68106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A51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747620" y="5832211"/>
            <a:ext cx="681067" cy="68106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A51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859313" y="5832211"/>
            <a:ext cx="681067" cy="681067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A51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8955497" y="6038338"/>
            <a:ext cx="376621" cy="268813"/>
          </a:xfrm>
          <a:custGeom>
            <a:avLst/>
            <a:gdLst/>
            <a:ahLst/>
            <a:cxnLst/>
            <a:rect r="r" b="b" t="t" l="l"/>
            <a:pathLst>
              <a:path h="268813" w="376621">
                <a:moveTo>
                  <a:pt x="0" y="0"/>
                </a:moveTo>
                <a:lnTo>
                  <a:pt x="376621" y="0"/>
                </a:lnTo>
                <a:lnTo>
                  <a:pt x="376621" y="268813"/>
                </a:lnTo>
                <a:lnTo>
                  <a:pt x="0" y="2688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941960" y="5986806"/>
            <a:ext cx="292388" cy="371877"/>
          </a:xfrm>
          <a:custGeom>
            <a:avLst/>
            <a:gdLst/>
            <a:ahLst/>
            <a:cxnLst/>
            <a:rect r="r" b="b" t="t" l="l"/>
            <a:pathLst>
              <a:path h="371877" w="292388">
                <a:moveTo>
                  <a:pt x="0" y="0"/>
                </a:moveTo>
                <a:lnTo>
                  <a:pt x="292388" y="0"/>
                </a:lnTo>
                <a:lnTo>
                  <a:pt x="292388" y="371877"/>
                </a:lnTo>
                <a:lnTo>
                  <a:pt x="0" y="3718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080381" y="5986806"/>
            <a:ext cx="238931" cy="371877"/>
          </a:xfrm>
          <a:custGeom>
            <a:avLst/>
            <a:gdLst/>
            <a:ahLst/>
            <a:cxnLst/>
            <a:rect r="r" b="b" t="t" l="l"/>
            <a:pathLst>
              <a:path h="371877" w="238931">
                <a:moveTo>
                  <a:pt x="0" y="0"/>
                </a:moveTo>
                <a:lnTo>
                  <a:pt x="238931" y="0"/>
                </a:lnTo>
                <a:lnTo>
                  <a:pt x="238931" y="371877"/>
                </a:lnTo>
                <a:lnTo>
                  <a:pt x="0" y="3718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839121" y="3821347"/>
            <a:ext cx="8609757" cy="1013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b="true" sz="7000" spc="413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THANK YOU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791103" y="4875108"/>
            <a:ext cx="6705795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36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reach the target in a short time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90798" y="4483894"/>
            <a:ext cx="9397202" cy="5803106"/>
            <a:chOff x="0" y="0"/>
            <a:chExt cx="2474983" cy="15283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74983" cy="1528390"/>
            </a:xfrm>
            <a:custGeom>
              <a:avLst/>
              <a:gdLst/>
              <a:ahLst/>
              <a:cxnLst/>
              <a:rect r="r" b="b" t="t" l="l"/>
              <a:pathLst>
                <a:path h="1528390" w="2474983">
                  <a:moveTo>
                    <a:pt x="0" y="0"/>
                  </a:moveTo>
                  <a:lnTo>
                    <a:pt x="2474983" y="0"/>
                  </a:lnTo>
                  <a:lnTo>
                    <a:pt x="2474983" y="1528390"/>
                  </a:lnTo>
                  <a:lnTo>
                    <a:pt x="0" y="1528390"/>
                  </a:lnTo>
                  <a:close/>
                </a:path>
              </a:pathLst>
            </a:custGeom>
            <a:solidFill>
              <a:srgbClr val="F1A51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474983" cy="1585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04663" y="262634"/>
            <a:ext cx="2000814" cy="1083368"/>
          </a:xfrm>
          <a:custGeom>
            <a:avLst/>
            <a:gdLst/>
            <a:ahLst/>
            <a:cxnLst/>
            <a:rect r="r" b="b" t="t" l="l"/>
            <a:pathLst>
              <a:path h="1083368" w="2000814">
                <a:moveTo>
                  <a:pt x="0" y="0"/>
                </a:moveTo>
                <a:lnTo>
                  <a:pt x="2000815" y="0"/>
                </a:lnTo>
                <a:lnTo>
                  <a:pt x="2000815" y="1083367"/>
                </a:lnTo>
                <a:lnTo>
                  <a:pt x="0" y="10833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023740" y="1028700"/>
            <a:ext cx="9131318" cy="8229600"/>
          </a:xfrm>
          <a:custGeom>
            <a:avLst/>
            <a:gdLst/>
            <a:ahLst/>
            <a:cxnLst/>
            <a:rect r="r" b="b" t="t" l="l"/>
            <a:pathLst>
              <a:path h="8229600" w="9131318">
                <a:moveTo>
                  <a:pt x="0" y="0"/>
                </a:moveTo>
                <a:lnTo>
                  <a:pt x="9131318" y="0"/>
                </a:lnTo>
                <a:lnTo>
                  <a:pt x="91313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05070" y="2124673"/>
            <a:ext cx="6110048" cy="886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64"/>
              </a:lnSpc>
            </a:pPr>
            <a:r>
              <a:rPr lang="en-US" sz="6094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About Us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05070" y="5723358"/>
            <a:ext cx="6341757" cy="1277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42"/>
              </a:lnSpc>
            </a:pPr>
            <a:r>
              <a:rPr lang="en-US" sz="2458" b="true">
                <a:solidFill>
                  <a:srgbClr val="292929"/>
                </a:solidFill>
                <a:latin typeface="Roboto Bold"/>
                <a:ea typeface="Roboto Bold"/>
                <a:cs typeface="Roboto Bold"/>
                <a:sym typeface="Roboto Bold"/>
              </a:rPr>
              <a:t>We offer trained professionals, HR support, and even a dedicated space for placement drives.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5070" y="7604778"/>
            <a:ext cx="6732679" cy="1277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42"/>
              </a:lnSpc>
            </a:pPr>
            <a:r>
              <a:rPr lang="en-US" sz="2458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🔹 Experienced &amp; Fresher Hiring</a:t>
            </a:r>
          </a:p>
          <a:p>
            <a:pPr algn="l">
              <a:lnSpc>
                <a:spcPts val="3442"/>
              </a:lnSpc>
            </a:pPr>
            <a:r>
              <a:rPr lang="en-US" sz="2458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🔹 Multi-Industry Recruitment</a:t>
            </a:r>
          </a:p>
          <a:p>
            <a:pPr algn="l">
              <a:lnSpc>
                <a:spcPts val="3442"/>
              </a:lnSpc>
            </a:pPr>
            <a:r>
              <a:rPr lang="en-US" sz="2458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🔹 Complete HR &amp; Documentation Assistance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05070" y="3193461"/>
            <a:ext cx="6110048" cy="1500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3"/>
              </a:lnSpc>
            </a:pPr>
            <a:r>
              <a:rPr lang="en-US" sz="2138" spc="335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At Recruitrise Solutions Pvt. Ltd., we specialize in connecting companies with skilled candidates, ensuring a seamless hiring process.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29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368502" cy="10409241"/>
          </a:xfrm>
          <a:custGeom>
            <a:avLst/>
            <a:gdLst/>
            <a:ahLst/>
            <a:cxnLst/>
            <a:rect r="r" b="b" t="t" l="l"/>
            <a:pathLst>
              <a:path h="10409241" w="8368502">
                <a:moveTo>
                  <a:pt x="0" y="0"/>
                </a:moveTo>
                <a:lnTo>
                  <a:pt x="8368502" y="0"/>
                </a:lnTo>
                <a:lnTo>
                  <a:pt x="8368502" y="10409241"/>
                </a:lnTo>
                <a:lnTo>
                  <a:pt x="0" y="10409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802" r="0" b="-1639"/>
            </a:stretch>
          </a:blipFill>
        </p:spPr>
      </p:sp>
      <p:sp>
        <p:nvSpPr>
          <p:cNvPr name="AutoShape 3" id="3"/>
          <p:cNvSpPr/>
          <p:nvPr/>
        </p:nvSpPr>
        <p:spPr>
          <a:xfrm rot="-595205">
            <a:off x="-63901" y="7661465"/>
            <a:ext cx="8547997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5400000">
            <a:off x="4912047" y="3460524"/>
            <a:ext cx="6968674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5348554" y="-531434"/>
            <a:ext cx="13768750" cy="9190640"/>
          </a:xfrm>
          <a:custGeom>
            <a:avLst/>
            <a:gdLst/>
            <a:ahLst/>
            <a:cxnLst/>
            <a:rect r="r" b="b" t="t" l="l"/>
            <a:pathLst>
              <a:path h="9190640" w="13768750">
                <a:moveTo>
                  <a:pt x="0" y="0"/>
                </a:moveTo>
                <a:lnTo>
                  <a:pt x="13768750" y="0"/>
                </a:lnTo>
                <a:lnTo>
                  <a:pt x="13768750" y="9190640"/>
                </a:lnTo>
                <a:lnTo>
                  <a:pt x="0" y="9190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217767" y="6934290"/>
            <a:ext cx="8623675" cy="5597517"/>
            <a:chOff x="0" y="0"/>
            <a:chExt cx="3130550" cy="2032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30550" cy="2032000"/>
            </a:xfrm>
            <a:custGeom>
              <a:avLst/>
              <a:gdLst/>
              <a:ahLst/>
              <a:cxnLst/>
              <a:rect r="r" b="b" t="t" l="l"/>
              <a:pathLst>
                <a:path h="2032000" w="3130550">
                  <a:moveTo>
                    <a:pt x="0" y="552450"/>
                  </a:moveTo>
                  <a:lnTo>
                    <a:pt x="0" y="2032000"/>
                  </a:lnTo>
                  <a:lnTo>
                    <a:pt x="3130550" y="2032000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29292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8756160" y="1761842"/>
            <a:ext cx="9200246" cy="7971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8"/>
              </a:lnSpc>
            </a:pPr>
            <a:r>
              <a:rPr lang="en-US" sz="256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 simplify the hiring process for businesses by offering:</a:t>
            </a:r>
          </a:p>
          <a:p>
            <a:pPr algn="l" marL="553087" indent="-276544" lvl="1">
              <a:lnSpc>
                <a:spcPts val="4508"/>
              </a:lnSpc>
              <a:buFont typeface="Arial"/>
              <a:buChar char="•"/>
            </a:pPr>
            <a:r>
              <a:rPr lang="en-US" sz="256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Skilled &amp; Trained Candidates – We provide freshers and experienced professionals ready to contribute from day one.</a:t>
            </a:r>
          </a:p>
          <a:p>
            <a:pPr algn="l" marL="553087" indent="-276544" lvl="1">
              <a:lnSpc>
                <a:spcPts val="4508"/>
              </a:lnSpc>
              <a:buFont typeface="Arial"/>
              <a:buChar char="•"/>
            </a:pPr>
            <a:r>
              <a:rPr lang="en-US" sz="256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Domain-Specific Training – Every candidate undergoes industry-relevant training before placement.</a:t>
            </a:r>
          </a:p>
          <a:p>
            <a:pPr algn="l" marL="553087" indent="-276544" lvl="1">
              <a:lnSpc>
                <a:spcPts val="4508"/>
              </a:lnSpc>
              <a:buFont typeface="Arial"/>
              <a:buChar char="•"/>
            </a:pPr>
            <a:r>
              <a:rPr lang="en-US" sz="256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Multi-Sector Hiring – We recruit for IT, healthcare, finance, engineering, retail, and more.</a:t>
            </a:r>
          </a:p>
          <a:p>
            <a:pPr algn="l" marL="553087" indent="-276544" lvl="1">
              <a:lnSpc>
                <a:spcPts val="4508"/>
              </a:lnSpc>
              <a:buFont typeface="Arial"/>
              <a:buChar char="•"/>
            </a:pPr>
            <a:r>
              <a:rPr lang="en-US" sz="256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Nearby Talent Sourcing – Get access to local candidates to reduce relocation and onboarding challenges.</a:t>
            </a:r>
          </a:p>
          <a:p>
            <a:pPr algn="l" marL="553087" indent="-276544" lvl="1">
              <a:lnSpc>
                <a:spcPts val="4508"/>
              </a:lnSpc>
              <a:buFont typeface="Arial"/>
              <a:buChar char="•"/>
            </a:pPr>
            <a:r>
              <a:rPr lang="en-US" sz="256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End-to-End HR Support – We assist with documentation, follow-ups, and onboarding processes.</a:t>
            </a:r>
          </a:p>
          <a:p>
            <a:pPr algn="l" marL="553087" indent="-276544" lvl="1">
              <a:lnSpc>
                <a:spcPts val="4508"/>
              </a:lnSpc>
              <a:buFont typeface="Arial"/>
              <a:buChar char="•"/>
            </a:pPr>
            <a:r>
              <a:rPr lang="en-US" sz="256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On-Site Placement Drive – Use our fully equipped office space for walk-ins and recruitment events.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02769" y="764298"/>
            <a:ext cx="4639825" cy="800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48"/>
              </a:lnSpc>
            </a:pPr>
            <a:r>
              <a:rPr lang="en-US" sz="467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Why Choose Us?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65367" y="7086690"/>
            <a:ext cx="8623675" cy="5597517"/>
            <a:chOff x="0" y="0"/>
            <a:chExt cx="3130550" cy="2032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130550" cy="2032000"/>
            </a:xfrm>
            <a:custGeom>
              <a:avLst/>
              <a:gdLst/>
              <a:ahLst/>
              <a:cxnLst/>
              <a:rect r="r" b="b" t="t" l="l"/>
              <a:pathLst>
                <a:path h="2032000" w="3130550">
                  <a:moveTo>
                    <a:pt x="0" y="552450"/>
                  </a:moveTo>
                  <a:lnTo>
                    <a:pt x="0" y="2032000"/>
                  </a:lnTo>
                  <a:lnTo>
                    <a:pt x="3130550" y="2032000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292929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4606470" y="7640705"/>
            <a:ext cx="3762032" cy="2037003"/>
          </a:xfrm>
          <a:custGeom>
            <a:avLst/>
            <a:gdLst/>
            <a:ahLst/>
            <a:cxnLst/>
            <a:rect r="r" b="b" t="t" l="l"/>
            <a:pathLst>
              <a:path h="2037003" w="3762032">
                <a:moveTo>
                  <a:pt x="0" y="0"/>
                </a:moveTo>
                <a:lnTo>
                  <a:pt x="3762032" y="0"/>
                </a:lnTo>
                <a:lnTo>
                  <a:pt x="3762032" y="2037003"/>
                </a:lnTo>
                <a:lnTo>
                  <a:pt x="0" y="2037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7142" y="516576"/>
            <a:ext cx="7147983" cy="869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39"/>
              </a:lnSpc>
            </a:pPr>
            <a:r>
              <a:rPr lang="en-US" sz="5981" b="true">
                <a:solidFill>
                  <a:srgbClr val="F1A51A"/>
                </a:solidFill>
                <a:latin typeface="Roboto Bold"/>
                <a:ea typeface="Roboto Bold"/>
                <a:cs typeface="Roboto Bold"/>
                <a:sym typeface="Roboto Bold"/>
              </a:rPr>
              <a:t>Our Hiring Process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806148" y="1718552"/>
            <a:ext cx="8250226" cy="8229600"/>
            <a:chOff x="0" y="0"/>
            <a:chExt cx="11000301" cy="1097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000301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1000301">
                  <a:moveTo>
                    <a:pt x="0" y="0"/>
                  </a:moveTo>
                  <a:lnTo>
                    <a:pt x="11000301" y="0"/>
                  </a:lnTo>
                  <a:lnTo>
                    <a:pt x="11000301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2925251" y="686796"/>
              <a:ext cx="4727262" cy="1131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29292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Understanding Your Needs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3136519" y="2931791"/>
              <a:ext cx="4727262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29292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Candidate Screening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3136519" y="5078942"/>
              <a:ext cx="4727262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29292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Interview Scheduling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3136519" y="6901392"/>
              <a:ext cx="4727262" cy="1131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29292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Final Selection &amp; Documentation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3136519" y="9109075"/>
              <a:ext cx="4727262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29292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Smooth Joining Process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1224427" y="2189112"/>
            <a:ext cx="4544024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29292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 analyze your company’s requirements and job roles.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99121" y="3755383"/>
            <a:ext cx="4544024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29292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 shortlist and train candidates based on your criteria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577981" y="5458702"/>
            <a:ext cx="4544024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29292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 coordinate interviews at your office or our premises.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99121" y="6979297"/>
            <a:ext cx="4544024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29292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 assist with offer letters, background checks, and onboarding.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577981" y="8732127"/>
            <a:ext cx="4544024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29292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Ensuring a hassle-free candidate integration into your team.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5952265" y="303022"/>
            <a:ext cx="2000814" cy="1083368"/>
          </a:xfrm>
          <a:custGeom>
            <a:avLst/>
            <a:gdLst/>
            <a:ahLst/>
            <a:cxnLst/>
            <a:rect r="r" b="b" t="t" l="l"/>
            <a:pathLst>
              <a:path h="1083368" w="2000814">
                <a:moveTo>
                  <a:pt x="0" y="0"/>
                </a:moveTo>
                <a:lnTo>
                  <a:pt x="2000814" y="0"/>
                </a:lnTo>
                <a:lnTo>
                  <a:pt x="2000814" y="1083368"/>
                </a:lnTo>
                <a:lnTo>
                  <a:pt x="0" y="1083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29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87077" y="0"/>
            <a:ext cx="8400923" cy="5803106"/>
            <a:chOff x="0" y="0"/>
            <a:chExt cx="2212589" cy="15283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12589" cy="1528390"/>
            </a:xfrm>
            <a:custGeom>
              <a:avLst/>
              <a:gdLst/>
              <a:ahLst/>
              <a:cxnLst/>
              <a:rect r="r" b="b" t="t" l="l"/>
              <a:pathLst>
                <a:path h="1528390" w="2212589">
                  <a:moveTo>
                    <a:pt x="0" y="0"/>
                  </a:moveTo>
                  <a:lnTo>
                    <a:pt x="2212589" y="0"/>
                  </a:lnTo>
                  <a:lnTo>
                    <a:pt x="2212589" y="1528390"/>
                  </a:lnTo>
                  <a:lnTo>
                    <a:pt x="0" y="1528390"/>
                  </a:lnTo>
                  <a:close/>
                </a:path>
              </a:pathLst>
            </a:custGeom>
            <a:solidFill>
              <a:srgbClr val="F1A51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212589" cy="1585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887077" y="1028700"/>
            <a:ext cx="7372223" cy="8229600"/>
          </a:xfrm>
          <a:custGeom>
            <a:avLst/>
            <a:gdLst/>
            <a:ahLst/>
            <a:cxnLst/>
            <a:rect r="r" b="b" t="t" l="l"/>
            <a:pathLst>
              <a:path h="8229600" w="7372223">
                <a:moveTo>
                  <a:pt x="0" y="0"/>
                </a:moveTo>
                <a:lnTo>
                  <a:pt x="7372223" y="0"/>
                </a:lnTo>
                <a:lnTo>
                  <a:pt x="737222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228" r="0" b="-17228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3934" y="2325541"/>
            <a:ext cx="7629652" cy="836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27"/>
              </a:lnSpc>
            </a:pPr>
            <a:r>
              <a:rPr lang="en-US" sz="5700" b="true">
                <a:solidFill>
                  <a:srgbClr val="FFBD59"/>
                </a:solidFill>
                <a:latin typeface="Roboto Bold"/>
                <a:ea typeface="Roboto Bold"/>
                <a:cs typeface="Roboto Bold"/>
                <a:sym typeface="Roboto Bold"/>
              </a:rPr>
              <a:t>Industries We Serve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763248"/>
            <a:ext cx="6358840" cy="5628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5"/>
              </a:lnSpc>
            </a:pPr>
          </a:p>
          <a:p>
            <a:pPr algn="l">
              <a:lnSpc>
                <a:spcPts val="5015"/>
              </a:lnSpc>
            </a:pPr>
            <a:r>
              <a:rPr lang="en-US" sz="28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 Information Technology (IT)</a:t>
            </a:r>
          </a:p>
          <a:p>
            <a:pPr algn="l">
              <a:lnSpc>
                <a:spcPts val="5015"/>
              </a:lnSpc>
            </a:pPr>
            <a:r>
              <a:rPr lang="en-US" sz="28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 Healthcare &amp; Pharmaceuticals</a:t>
            </a:r>
          </a:p>
          <a:p>
            <a:pPr algn="l">
              <a:lnSpc>
                <a:spcPts val="5015"/>
              </a:lnSpc>
            </a:pPr>
            <a:r>
              <a:rPr lang="en-US" sz="28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 Finance &amp; Banking</a:t>
            </a:r>
          </a:p>
          <a:p>
            <a:pPr algn="l">
              <a:lnSpc>
                <a:spcPts val="5015"/>
              </a:lnSpc>
            </a:pPr>
            <a:r>
              <a:rPr lang="en-US" sz="28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 Engineering &amp; Manufacturing</a:t>
            </a:r>
          </a:p>
          <a:p>
            <a:pPr algn="l">
              <a:lnSpc>
                <a:spcPts val="5015"/>
              </a:lnSpc>
            </a:pPr>
            <a:r>
              <a:rPr lang="en-US" sz="28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 Retail &amp; E-commerce</a:t>
            </a:r>
          </a:p>
          <a:p>
            <a:pPr algn="l">
              <a:lnSpc>
                <a:spcPts val="5015"/>
              </a:lnSpc>
            </a:pPr>
            <a:r>
              <a:rPr lang="en-US" sz="28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 Telecommunications</a:t>
            </a:r>
          </a:p>
          <a:p>
            <a:pPr algn="l">
              <a:lnSpc>
                <a:spcPts val="5015"/>
              </a:lnSpc>
            </a:pPr>
            <a:r>
              <a:rPr lang="en-US" sz="28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 Education &amp; Training</a:t>
            </a:r>
          </a:p>
          <a:p>
            <a:pPr algn="l">
              <a:lnSpc>
                <a:spcPts val="5015"/>
              </a:lnSpc>
            </a:pPr>
            <a:r>
              <a:rPr lang="en-US" sz="28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 Logistics &amp; Supply Chain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-170640" y="3346688"/>
            <a:ext cx="8022946" cy="111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We recruit professionals for multiple industries, including: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537096" y="-704"/>
            <a:ext cx="3762032" cy="2037003"/>
          </a:xfrm>
          <a:custGeom>
            <a:avLst/>
            <a:gdLst/>
            <a:ahLst/>
            <a:cxnLst/>
            <a:rect r="r" b="b" t="t" l="l"/>
            <a:pathLst>
              <a:path h="2037003" w="3762032">
                <a:moveTo>
                  <a:pt x="0" y="0"/>
                </a:moveTo>
                <a:lnTo>
                  <a:pt x="3762032" y="0"/>
                </a:lnTo>
                <a:lnTo>
                  <a:pt x="3762032" y="2037003"/>
                </a:lnTo>
                <a:lnTo>
                  <a:pt x="0" y="20370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25830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1A51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70933" cy="270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73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53709" y="487016"/>
            <a:ext cx="4429798" cy="9526448"/>
          </a:xfrm>
          <a:custGeom>
            <a:avLst/>
            <a:gdLst/>
            <a:ahLst/>
            <a:cxnLst/>
            <a:rect r="r" b="b" t="t" l="l"/>
            <a:pathLst>
              <a:path h="9526448" w="4429798">
                <a:moveTo>
                  <a:pt x="0" y="0"/>
                </a:moveTo>
                <a:lnTo>
                  <a:pt x="4429798" y="0"/>
                </a:lnTo>
                <a:lnTo>
                  <a:pt x="4429798" y="9526448"/>
                </a:lnTo>
                <a:lnTo>
                  <a:pt x="0" y="9526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55969" y="2569618"/>
            <a:ext cx="7958131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5"/>
              </a:lnSpc>
            </a:pPr>
            <a:r>
              <a:rPr lang="en-US" sz="4500" spc="706" b="true">
                <a:solidFill>
                  <a:srgbClr val="EA6A1B"/>
                </a:solidFill>
                <a:latin typeface="Roboto Bold"/>
                <a:ea typeface="Roboto Bold"/>
                <a:cs typeface="Roboto Bold"/>
                <a:sym typeface="Roboto Bold"/>
              </a:rPr>
              <a:t>Benefits for Employers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64647" y="3606692"/>
            <a:ext cx="10669733" cy="5390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7654" indent="-368827" lvl="1">
              <a:lnSpc>
                <a:spcPts val="4783"/>
              </a:lnSpc>
              <a:buFont typeface="Arial"/>
              <a:buChar char="•"/>
            </a:pPr>
            <a:r>
              <a:rPr lang="en-US" b="true" sz="3416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Save Time &amp; Resources</a:t>
            </a:r>
            <a:r>
              <a:rPr lang="en-US" sz="341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– We handle candidate sourcing, screening, and interviews.</a:t>
            </a:r>
          </a:p>
          <a:p>
            <a:pPr algn="l" marL="737654" indent="-368827" lvl="1">
              <a:lnSpc>
                <a:spcPts val="4783"/>
              </a:lnSpc>
              <a:buFont typeface="Arial"/>
              <a:buChar char="•"/>
            </a:pPr>
            <a:r>
              <a:rPr lang="en-US" sz="341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b="true" sz="3416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Trained &amp; Job-Ready Talent</a:t>
            </a:r>
            <a:r>
              <a:rPr lang="en-US" sz="341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– Every candidate is pre-assessed and trained to meet industry needs.</a:t>
            </a:r>
          </a:p>
          <a:p>
            <a:pPr algn="l" marL="737654" indent="-368827" lvl="1">
              <a:lnSpc>
                <a:spcPts val="4783"/>
              </a:lnSpc>
              <a:buFont typeface="Arial"/>
              <a:buChar char="•"/>
            </a:pPr>
            <a:r>
              <a:rPr lang="en-US" b="true" sz="3416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Reduced Hiring Costs</a:t>
            </a:r>
            <a:r>
              <a:rPr lang="en-US" sz="341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– Our streamlined process ensures quick and cost-effective recruitment.</a:t>
            </a:r>
          </a:p>
          <a:p>
            <a:pPr algn="l" marL="737654" indent="-368827" lvl="1">
              <a:lnSpc>
                <a:spcPts val="4783"/>
              </a:lnSpc>
              <a:buFont typeface="Arial"/>
              <a:buChar char="•"/>
            </a:pPr>
            <a:r>
              <a:rPr lang="en-US" b="true" sz="3416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Flexible Hiring Options</a:t>
            </a:r>
            <a:r>
              <a:rPr lang="en-US" sz="341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– Permanent, contractual, or bulk hiring solutions as per your requirements.</a:t>
            </a:r>
          </a:p>
          <a:p>
            <a:pPr algn="l">
              <a:lnSpc>
                <a:spcPts val="4783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14350" y="487016"/>
            <a:ext cx="2572581" cy="1392958"/>
          </a:xfrm>
          <a:custGeom>
            <a:avLst/>
            <a:gdLst/>
            <a:ahLst/>
            <a:cxnLst/>
            <a:rect r="r" b="b" t="t" l="l"/>
            <a:pathLst>
              <a:path h="1392958" w="2572581">
                <a:moveTo>
                  <a:pt x="0" y="0"/>
                </a:moveTo>
                <a:lnTo>
                  <a:pt x="2572581" y="0"/>
                </a:lnTo>
                <a:lnTo>
                  <a:pt x="2572581" y="1392959"/>
                </a:lnTo>
                <a:lnTo>
                  <a:pt x="0" y="13929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8036" y="3115582"/>
            <a:ext cx="445254" cy="446930"/>
          </a:xfrm>
          <a:custGeom>
            <a:avLst/>
            <a:gdLst/>
            <a:ahLst/>
            <a:cxnLst/>
            <a:rect r="r" b="b" t="t" l="l"/>
            <a:pathLst>
              <a:path h="446930" w="445254">
                <a:moveTo>
                  <a:pt x="0" y="0"/>
                </a:moveTo>
                <a:lnTo>
                  <a:pt x="445254" y="0"/>
                </a:lnTo>
                <a:lnTo>
                  <a:pt x="445254" y="446930"/>
                </a:lnTo>
                <a:lnTo>
                  <a:pt x="0" y="44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65847" y="3219251"/>
            <a:ext cx="318393" cy="239591"/>
          </a:xfrm>
          <a:custGeom>
            <a:avLst/>
            <a:gdLst/>
            <a:ahLst/>
            <a:cxnLst/>
            <a:rect r="r" b="b" t="t" l="l"/>
            <a:pathLst>
              <a:path h="239591" w="318393">
                <a:moveTo>
                  <a:pt x="0" y="0"/>
                </a:moveTo>
                <a:lnTo>
                  <a:pt x="318393" y="0"/>
                </a:lnTo>
                <a:lnTo>
                  <a:pt x="318393" y="239591"/>
                </a:lnTo>
                <a:lnTo>
                  <a:pt x="0" y="239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57852" y="7027333"/>
            <a:ext cx="448090" cy="449776"/>
          </a:xfrm>
          <a:custGeom>
            <a:avLst/>
            <a:gdLst/>
            <a:ahLst/>
            <a:cxnLst/>
            <a:rect r="r" b="b" t="t" l="l"/>
            <a:pathLst>
              <a:path h="449776" w="448090">
                <a:moveTo>
                  <a:pt x="0" y="0"/>
                </a:moveTo>
                <a:lnTo>
                  <a:pt x="448090" y="0"/>
                </a:lnTo>
                <a:lnTo>
                  <a:pt x="448090" y="449777"/>
                </a:lnTo>
                <a:lnTo>
                  <a:pt x="0" y="4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57852" y="5071910"/>
            <a:ext cx="445254" cy="446930"/>
          </a:xfrm>
          <a:custGeom>
            <a:avLst/>
            <a:gdLst/>
            <a:ahLst/>
            <a:cxnLst/>
            <a:rect r="r" b="b" t="t" l="l"/>
            <a:pathLst>
              <a:path h="446930" w="445254">
                <a:moveTo>
                  <a:pt x="0" y="0"/>
                </a:moveTo>
                <a:lnTo>
                  <a:pt x="445255" y="0"/>
                </a:lnTo>
                <a:lnTo>
                  <a:pt x="445255" y="446931"/>
                </a:lnTo>
                <a:lnTo>
                  <a:pt x="0" y="446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58790" y="7131003"/>
            <a:ext cx="318393" cy="239591"/>
          </a:xfrm>
          <a:custGeom>
            <a:avLst/>
            <a:gdLst/>
            <a:ahLst/>
            <a:cxnLst/>
            <a:rect r="r" b="b" t="t" l="l"/>
            <a:pathLst>
              <a:path h="239591" w="318393">
                <a:moveTo>
                  <a:pt x="0" y="0"/>
                </a:moveTo>
                <a:lnTo>
                  <a:pt x="318394" y="0"/>
                </a:lnTo>
                <a:lnTo>
                  <a:pt x="318394" y="239591"/>
                </a:lnTo>
                <a:lnTo>
                  <a:pt x="0" y="239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70103" y="5175580"/>
            <a:ext cx="318393" cy="239591"/>
          </a:xfrm>
          <a:custGeom>
            <a:avLst/>
            <a:gdLst/>
            <a:ahLst/>
            <a:cxnLst/>
            <a:rect r="r" b="b" t="t" l="l"/>
            <a:pathLst>
              <a:path h="239591" w="318393">
                <a:moveTo>
                  <a:pt x="0" y="0"/>
                </a:moveTo>
                <a:lnTo>
                  <a:pt x="318393" y="0"/>
                </a:lnTo>
                <a:lnTo>
                  <a:pt x="318393" y="239591"/>
                </a:lnTo>
                <a:lnTo>
                  <a:pt x="0" y="239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747341" y="15798"/>
            <a:ext cx="3762032" cy="2037003"/>
          </a:xfrm>
          <a:custGeom>
            <a:avLst/>
            <a:gdLst/>
            <a:ahLst/>
            <a:cxnLst/>
            <a:rect r="r" b="b" t="t" l="l"/>
            <a:pathLst>
              <a:path h="2037003" w="3762032">
                <a:moveTo>
                  <a:pt x="0" y="0"/>
                </a:moveTo>
                <a:lnTo>
                  <a:pt x="3762032" y="0"/>
                </a:lnTo>
                <a:lnTo>
                  <a:pt x="3762032" y="2037003"/>
                </a:lnTo>
                <a:lnTo>
                  <a:pt x="0" y="20370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226189" y="2784965"/>
            <a:ext cx="11301259" cy="6356958"/>
          </a:xfrm>
          <a:custGeom>
            <a:avLst/>
            <a:gdLst/>
            <a:ahLst/>
            <a:cxnLst/>
            <a:rect r="r" b="b" t="t" l="l"/>
            <a:pathLst>
              <a:path h="6356958" w="11301259">
                <a:moveTo>
                  <a:pt x="0" y="0"/>
                </a:moveTo>
                <a:lnTo>
                  <a:pt x="11301259" y="0"/>
                </a:lnTo>
                <a:lnTo>
                  <a:pt x="1130125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66094" y="918065"/>
            <a:ext cx="8860823" cy="868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60"/>
              </a:lnSpc>
            </a:pPr>
            <a:r>
              <a:rPr lang="en-US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On-Site Placement Drive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58036" y="3759730"/>
            <a:ext cx="4324538" cy="7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Conduct interviews at our premises for hassle-free recruitment.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58036" y="5716059"/>
            <a:ext cx="4324538" cy="7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Interview rooms, Wi-Fi, and support staff available.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57852" y="7671482"/>
            <a:ext cx="4324538" cy="7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Ideal for campus drives, walk-ins, and mass recruitment events.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71558" y="3151722"/>
            <a:ext cx="3611016" cy="37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Dedicated Office Space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71558" y="5108051"/>
            <a:ext cx="3002645" cy="37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Fully Equipped Setup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69807" y="7063474"/>
            <a:ext cx="3611016" cy="374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Bulk Hiring Support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31008" y="1818340"/>
            <a:ext cx="8115300" cy="604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Want to speed up your hiring process? 🚀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-477813" y="9294323"/>
            <a:ext cx="7396051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FFBD59"/>
                </a:solidFill>
                <a:latin typeface="Roboto Bold"/>
                <a:ea typeface="Roboto Bold"/>
                <a:cs typeface="Roboto Bold"/>
                <a:sym typeface="Roboto Bold"/>
              </a:rPr>
              <a:t> A Convenient Solution for Fast &amp; Efficient Hiring!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842661" y="0"/>
            <a:ext cx="8887861" cy="10487027"/>
            <a:chOff x="0" y="0"/>
            <a:chExt cx="2340836" cy="27620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40836" cy="2762015"/>
            </a:xfrm>
            <a:custGeom>
              <a:avLst/>
              <a:gdLst/>
              <a:ahLst/>
              <a:cxnLst/>
              <a:rect r="r" b="b" t="t" l="l"/>
              <a:pathLst>
                <a:path h="2762015" w="2340836">
                  <a:moveTo>
                    <a:pt x="0" y="0"/>
                  </a:moveTo>
                  <a:lnTo>
                    <a:pt x="2340836" y="0"/>
                  </a:lnTo>
                  <a:lnTo>
                    <a:pt x="2340836" y="2762015"/>
                  </a:lnTo>
                  <a:lnTo>
                    <a:pt x="0" y="2762015"/>
                  </a:ln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340836" cy="28191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411990" y="1128714"/>
            <a:ext cx="6054781" cy="8229600"/>
          </a:xfrm>
          <a:custGeom>
            <a:avLst/>
            <a:gdLst/>
            <a:ahLst/>
            <a:cxnLst/>
            <a:rect r="r" b="b" t="t" l="l"/>
            <a:pathLst>
              <a:path h="8229600" w="6054781">
                <a:moveTo>
                  <a:pt x="0" y="0"/>
                </a:moveTo>
                <a:lnTo>
                  <a:pt x="6054781" y="0"/>
                </a:lnTo>
                <a:lnTo>
                  <a:pt x="605478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88" t="-5747" r="-5516" b="-1584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800641" y="4118246"/>
            <a:ext cx="3681414" cy="371454"/>
            <a:chOff x="0" y="0"/>
            <a:chExt cx="969591" cy="978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69591" cy="97832"/>
            </a:xfrm>
            <a:custGeom>
              <a:avLst/>
              <a:gdLst/>
              <a:ahLst/>
              <a:cxnLst/>
              <a:rect r="r" b="b" t="t" l="l"/>
              <a:pathLst>
                <a:path h="97832" w="969591">
                  <a:moveTo>
                    <a:pt x="0" y="0"/>
                  </a:moveTo>
                  <a:lnTo>
                    <a:pt x="969591" y="0"/>
                  </a:lnTo>
                  <a:lnTo>
                    <a:pt x="969591" y="97832"/>
                  </a:lnTo>
                  <a:lnTo>
                    <a:pt x="0" y="97832"/>
                  </a:lnTo>
                  <a:close/>
                </a:path>
              </a:pathLst>
            </a:custGeom>
            <a:solidFill>
              <a:srgbClr val="F1A51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969591" cy="154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14350" y="2195008"/>
            <a:ext cx="8834763" cy="1636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27"/>
              </a:lnSpc>
            </a:pPr>
            <a:r>
              <a:rPr lang="en-US" sz="570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rPr>
              <a:t>Our HR &amp; Documentation Support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8600" y="5542346"/>
            <a:ext cx="9530654" cy="2805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6039" indent="-343019" lvl="1">
              <a:lnSpc>
                <a:spcPts val="4448"/>
              </a:lnSpc>
              <a:buFont typeface="Arial"/>
              <a:buChar char="•"/>
            </a:pPr>
            <a:r>
              <a:rPr lang="en-US" sz="3177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guide in structuring and reviewing.</a:t>
            </a:r>
          </a:p>
          <a:p>
            <a:pPr algn="l" marL="686039" indent="-343019" lvl="1">
              <a:lnSpc>
                <a:spcPts val="4448"/>
              </a:lnSpc>
              <a:buFont typeface="Arial"/>
              <a:buChar char="•"/>
            </a:pPr>
            <a:r>
              <a:rPr lang="en-US" sz="3177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Assist in coordinating the process.</a:t>
            </a:r>
          </a:p>
          <a:p>
            <a:pPr algn="l" marL="686039" indent="-343019" lvl="1">
              <a:lnSpc>
                <a:spcPts val="4448"/>
              </a:lnSpc>
              <a:buFont typeface="Arial"/>
              <a:buChar char="•"/>
            </a:pPr>
            <a:r>
              <a:rPr lang="en-US" sz="3177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provide support in documentation follow-ups.</a:t>
            </a:r>
          </a:p>
          <a:p>
            <a:pPr algn="l" marL="686039" indent="-343019" lvl="1">
              <a:lnSpc>
                <a:spcPts val="4448"/>
              </a:lnSpc>
              <a:buFont typeface="Arial"/>
              <a:buChar char="•"/>
            </a:pPr>
            <a:r>
              <a:rPr lang="en-US" sz="3177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ensure smooth communication between employer &amp; candidate.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88600" y="8505136"/>
            <a:ext cx="8655400" cy="1092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3"/>
              </a:lnSpc>
              <a:spcBef>
                <a:spcPct val="0"/>
              </a:spcBef>
            </a:pPr>
            <a:r>
              <a:rPr lang="en-US" b="true" sz="3131">
                <a:solidFill>
                  <a:srgbClr val="F1A5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b="true" sz="3131">
                <a:solidFill>
                  <a:srgbClr val="F1A51A"/>
                </a:solidFill>
                <a:latin typeface="Roboto Bold"/>
                <a:ea typeface="Roboto Bold"/>
                <a:cs typeface="Roboto Bold"/>
                <a:sym typeface="Roboto Bold"/>
              </a:rPr>
              <a:t>Let us handle the paperwork while you focus on business growth!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514350" y="487016"/>
            <a:ext cx="2572581" cy="1392958"/>
          </a:xfrm>
          <a:custGeom>
            <a:avLst/>
            <a:gdLst/>
            <a:ahLst/>
            <a:cxnLst/>
            <a:rect r="r" b="b" t="t" l="l"/>
            <a:pathLst>
              <a:path h="1392958" w="2572581">
                <a:moveTo>
                  <a:pt x="0" y="0"/>
                </a:moveTo>
                <a:lnTo>
                  <a:pt x="2572581" y="0"/>
                </a:lnTo>
                <a:lnTo>
                  <a:pt x="2572581" y="1392959"/>
                </a:lnTo>
                <a:lnTo>
                  <a:pt x="0" y="13929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46011" y="4699250"/>
            <a:ext cx="6175724" cy="69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6"/>
              </a:lnSpc>
              <a:spcBef>
                <a:spcPct val="0"/>
              </a:spcBef>
            </a:pPr>
            <a:r>
              <a:rPr lang="en-US" sz="410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assist companies with: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64179" y="0"/>
            <a:ext cx="6823821" cy="10287000"/>
            <a:chOff x="0" y="0"/>
            <a:chExt cx="1797220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7221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97221">
                  <a:moveTo>
                    <a:pt x="0" y="0"/>
                  </a:moveTo>
                  <a:lnTo>
                    <a:pt x="1797221" y="0"/>
                  </a:lnTo>
                  <a:lnTo>
                    <a:pt x="17972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797220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2132169" cy="5287332"/>
            <a:chOff x="0" y="0"/>
            <a:chExt cx="561559" cy="139254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61559" cy="1392548"/>
            </a:xfrm>
            <a:custGeom>
              <a:avLst/>
              <a:gdLst/>
              <a:ahLst/>
              <a:cxnLst/>
              <a:rect r="r" b="b" t="t" l="l"/>
              <a:pathLst>
                <a:path h="1392548" w="561559">
                  <a:moveTo>
                    <a:pt x="0" y="0"/>
                  </a:moveTo>
                  <a:lnTo>
                    <a:pt x="561559" y="0"/>
                  </a:lnTo>
                  <a:lnTo>
                    <a:pt x="561559" y="1392548"/>
                  </a:lnTo>
                  <a:lnTo>
                    <a:pt x="0" y="1392548"/>
                  </a:lnTo>
                  <a:close/>
                </a:path>
              </a:pathLst>
            </a:custGeom>
            <a:solidFill>
              <a:srgbClr val="F1A51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561559" cy="14496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73760" y="1570513"/>
            <a:ext cx="3716819" cy="3716819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A51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78324" y="1755970"/>
            <a:ext cx="3307690" cy="3307677"/>
            <a:chOff x="0" y="0"/>
            <a:chExt cx="6350000" cy="634997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12500" r="0" b="-1250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4841561" y="2205657"/>
            <a:ext cx="5747334" cy="836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27"/>
              </a:lnSpc>
            </a:pPr>
            <a:r>
              <a:rPr lang="en-US" sz="5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Get in Touch!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21073" y="6775778"/>
            <a:ext cx="7840975" cy="1409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7"/>
              </a:lnSpc>
            </a:pPr>
            <a:r>
              <a:rPr lang="en-US" sz="404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Ready to Hire the Best Talent? Let’s connect!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240035" y="1765157"/>
            <a:ext cx="4520844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www.recruitrisesolutions.in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240035" y="3929704"/>
            <a:ext cx="4520844" cy="1063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Business park Sr no 199, behind Jotiba Mandir, Jotiba nagar, Talawade, pune 411062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240035" y="1259854"/>
            <a:ext cx="2386111" cy="4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Website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240035" y="3424401"/>
            <a:ext cx="2386111" cy="4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Address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1991300" y="1500073"/>
            <a:ext cx="832328" cy="832328"/>
          </a:xfrm>
          <a:custGeom>
            <a:avLst/>
            <a:gdLst/>
            <a:ahLst/>
            <a:cxnLst/>
            <a:rect r="r" b="b" t="t" l="l"/>
            <a:pathLst>
              <a:path h="832328" w="832328">
                <a:moveTo>
                  <a:pt x="0" y="0"/>
                </a:moveTo>
                <a:lnTo>
                  <a:pt x="832328" y="0"/>
                </a:lnTo>
                <a:lnTo>
                  <a:pt x="832328" y="832327"/>
                </a:lnTo>
                <a:lnTo>
                  <a:pt x="0" y="8323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3240035" y="6094250"/>
            <a:ext cx="4520844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www.recruitrisesolutions.in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240035" y="5588947"/>
            <a:ext cx="2386111" cy="4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Email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240035" y="8258797"/>
            <a:ext cx="4520844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9923400405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240035" y="7753494"/>
            <a:ext cx="2386111" cy="4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Phone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1991300" y="3594581"/>
            <a:ext cx="784545" cy="784545"/>
          </a:xfrm>
          <a:custGeom>
            <a:avLst/>
            <a:gdLst/>
            <a:ahLst/>
            <a:cxnLst/>
            <a:rect r="r" b="b" t="t" l="l"/>
            <a:pathLst>
              <a:path h="784545" w="784545">
                <a:moveTo>
                  <a:pt x="0" y="0"/>
                </a:moveTo>
                <a:lnTo>
                  <a:pt x="784545" y="0"/>
                </a:lnTo>
                <a:lnTo>
                  <a:pt x="784545" y="784545"/>
                </a:lnTo>
                <a:lnTo>
                  <a:pt x="0" y="784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991300" y="5759128"/>
            <a:ext cx="784545" cy="784545"/>
          </a:xfrm>
          <a:custGeom>
            <a:avLst/>
            <a:gdLst/>
            <a:ahLst/>
            <a:cxnLst/>
            <a:rect r="r" b="b" t="t" l="l"/>
            <a:pathLst>
              <a:path h="784545" w="784545">
                <a:moveTo>
                  <a:pt x="0" y="0"/>
                </a:moveTo>
                <a:lnTo>
                  <a:pt x="784545" y="0"/>
                </a:lnTo>
                <a:lnTo>
                  <a:pt x="784545" y="784545"/>
                </a:lnTo>
                <a:lnTo>
                  <a:pt x="0" y="7845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1991300" y="7997969"/>
            <a:ext cx="784545" cy="784545"/>
          </a:xfrm>
          <a:custGeom>
            <a:avLst/>
            <a:gdLst/>
            <a:ahLst/>
            <a:cxnLst/>
            <a:rect r="r" b="b" t="t" l="l"/>
            <a:pathLst>
              <a:path h="784545" w="784545">
                <a:moveTo>
                  <a:pt x="0" y="0"/>
                </a:moveTo>
                <a:lnTo>
                  <a:pt x="784545" y="0"/>
                </a:lnTo>
                <a:lnTo>
                  <a:pt x="784545" y="784544"/>
                </a:lnTo>
                <a:lnTo>
                  <a:pt x="0" y="7845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DAGgSo5kPi4</dc:identifier>
  <dcterms:modified xsi:type="dcterms:W3CDTF">2011-08-01T06:04:30Z</dcterms:modified>
  <cp:revision>1</cp:revision>
  <dc:title>Your Hiring Partner for Perfect Employees!</dc:title>
</cp:coreProperties>
</file>